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oto Sans KR"/>
      <p:regular r:id="rId22"/>
      <p:bold r:id="rId23"/>
    </p:embeddedFont>
    <p:embeddedFont>
      <p:font typeface="Gothic A1 SemiBold"/>
      <p:regular r:id="rId24"/>
      <p:bold r:id="rId25"/>
    </p:embeddedFont>
    <p:embeddedFont>
      <p:font typeface="IBM Plex Sans KR Medium"/>
      <p:regular r:id="rId26"/>
      <p:bold r:id="rId27"/>
    </p:embeddedFont>
    <p:embeddedFont>
      <p:font typeface="PT Sans"/>
      <p:regular r:id="rId28"/>
      <p:bold r:id="rId29"/>
      <p:italic r:id="rId30"/>
      <p:boldItalic r:id="rId31"/>
    </p:embeddedFont>
    <p:embeddedFont>
      <p:font typeface="IBM Plex Sans KR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47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177341-4651-4136-B4E8-DCC2B5081836}">
  <a:tblStyle styleId="{42177341-4651-4136-B4E8-DCC2B508183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3B76537-B645-43E5-B0A1-D3D40586463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47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otoSansKR-regular.fntdata"/><Relationship Id="rId21" Type="http://schemas.openxmlformats.org/officeDocument/2006/relationships/slide" Target="slides/slide15.xml"/><Relationship Id="rId24" Type="http://schemas.openxmlformats.org/officeDocument/2006/relationships/font" Target="fonts/GothicA1SemiBold-regular.fntdata"/><Relationship Id="rId23" Type="http://schemas.openxmlformats.org/officeDocument/2006/relationships/font" Target="fonts/NotoSansK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IBMPlexSansKRMedium-regular.fntdata"/><Relationship Id="rId25" Type="http://schemas.openxmlformats.org/officeDocument/2006/relationships/font" Target="fonts/GothicA1SemiBold-bold.fntdata"/><Relationship Id="rId28" Type="http://schemas.openxmlformats.org/officeDocument/2006/relationships/font" Target="fonts/PTSans-regular.fntdata"/><Relationship Id="rId27" Type="http://schemas.openxmlformats.org/officeDocument/2006/relationships/font" Target="fonts/IBMPlexSansKR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T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5.xml"/><Relationship Id="rId33" Type="http://schemas.openxmlformats.org/officeDocument/2006/relationships/font" Target="fonts/IBMPlexSansKR-bold.fntdata"/><Relationship Id="rId10" Type="http://schemas.openxmlformats.org/officeDocument/2006/relationships/slide" Target="slides/slide4.xml"/><Relationship Id="rId32" Type="http://schemas.openxmlformats.org/officeDocument/2006/relationships/font" Target="fonts/IBMPlexSansKR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3ae94e3a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303ae94e3a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b98f75816_7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b98f75816_7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b98f75816_7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b98f75816_7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b98f75816_7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b98f75816_7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b98f75816_7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b98f75816_7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b98f75816_7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b98f75816_7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3ae94e3a3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3ae94e3a3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3ae94e3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3ae94e3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f5bf93c6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f5bf93c6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3ae94e3a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3ae94e3a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f5bf93c6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f5bf93c6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3ae94e3a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3ae94e3a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5bf93c6e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5bf93c6e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3ae94e3a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03ae94e3a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3ae94e3a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3ae94e3a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710803" y="2782151"/>
            <a:ext cx="7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T Sans"/>
              <a:buNone/>
              <a:defRPr b="1" sz="3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10804" y="3350588"/>
            <a:ext cx="7722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T Sans"/>
              <a:buNone/>
              <a:defRPr b="1" sz="1500"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None/>
              <a:defRPr b="1" sz="1400"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 sz="1200"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 sz="1200"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 sz="1200"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 sz="1200"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 sz="1200"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b="1" sz="12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710804" y="4287313"/>
            <a:ext cx="7722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PT Sans"/>
              <a:buNone/>
              <a:defRPr b="1" sz="1500">
                <a:solidFill>
                  <a:srgbClr val="CCCCCC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T Sans"/>
              <a:buNone/>
              <a:defRPr b="1" sz="1400">
                <a:solidFill>
                  <a:srgbClr val="CCCCCC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PT Sans"/>
              <a:buNone/>
              <a:defRPr b="1" sz="1200">
                <a:solidFill>
                  <a:srgbClr val="CCCCCC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PT Sans"/>
              <a:buNone/>
              <a:defRPr b="1" sz="1200">
                <a:solidFill>
                  <a:srgbClr val="CCCCCC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PT Sans"/>
              <a:buNone/>
              <a:defRPr b="1" sz="1200">
                <a:solidFill>
                  <a:srgbClr val="CCCCCC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PT Sans"/>
              <a:buNone/>
              <a:defRPr b="1" sz="1200">
                <a:solidFill>
                  <a:srgbClr val="CCCCCC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PT Sans"/>
              <a:buNone/>
              <a:defRPr b="1" sz="1200">
                <a:solidFill>
                  <a:srgbClr val="CCCCCC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PT Sans"/>
              <a:buNone/>
              <a:defRPr b="1" sz="1200">
                <a:solidFill>
                  <a:srgbClr val="CCCCCC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800" y="693418"/>
            <a:ext cx="1097280" cy="17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4126997"/>
            <a:ext cx="1828798" cy="466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/>
        </p:nvSpPr>
        <p:spPr>
          <a:xfrm>
            <a:off x="336550" y="4912363"/>
            <a:ext cx="3086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lt1"/>
                </a:solidFill>
              </a:rPr>
              <a:t>© 2024 Superb AI Inc.</a:t>
            </a:r>
            <a:endParaRPr b="1" sz="700">
              <a:solidFill>
                <a:schemeClr val="lt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448">
          <p15:clr>
            <a:srgbClr val="FBAE40"/>
          </p15:clr>
        </p15:guide>
        <p15:guide id="3" pos="531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지 - 제목만 2">
  <p:cSld name="제목만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10475" y="4924275"/>
            <a:ext cx="288000" cy="19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371075" y="4955771"/>
            <a:ext cx="2870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i="0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10475" y="4932175"/>
            <a:ext cx="288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9850" y="4959625"/>
            <a:ext cx="662161" cy="1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idx="2"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800"/>
              <a:buFont typeface="IBM Plex Sans KR"/>
              <a:buNone/>
              <a:defRPr b="1" i="0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200"/>
              <a:buFont typeface="IBM Plex Sans KR Medium"/>
              <a:buNone/>
              <a:defRPr i="0" sz="1200">
                <a:solidFill>
                  <a:srgbClr val="1B1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지 - 제목만 3">
  <p:cSld name="제목만_1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/>
          <p:nvPr/>
        </p:nvSpPr>
        <p:spPr>
          <a:xfrm>
            <a:off x="10475" y="4924275"/>
            <a:ext cx="288000" cy="19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77" name="Google Shape;77;p12"/>
          <p:cNvSpPr txBox="1"/>
          <p:nvPr>
            <p:ph type="title"/>
          </p:nvPr>
        </p:nvSpPr>
        <p:spPr>
          <a:xfrm>
            <a:off x="371075" y="4955771"/>
            <a:ext cx="2870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i="0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10475" y="4932175"/>
            <a:ext cx="288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9850" y="4959625"/>
            <a:ext cx="662161" cy="1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idx="2"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800"/>
              <a:buFont typeface="IBM Plex Sans KR"/>
              <a:buNone/>
              <a:defRPr b="1" i="0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3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200"/>
              <a:buFont typeface="IBM Plex Sans KR Medium"/>
              <a:buNone/>
              <a:defRPr i="0" sz="1200">
                <a:solidFill>
                  <a:srgbClr val="1B1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지 - 제목만 4">
  <p:cSld name="제목만_1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10475" y="4924275"/>
            <a:ext cx="288000" cy="19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371075" y="4955771"/>
            <a:ext cx="2870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i="0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10475" y="4932175"/>
            <a:ext cx="288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9850" y="4959625"/>
            <a:ext cx="662161" cy="1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2"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800"/>
              <a:buFont typeface="IBM Plex Sans KR"/>
              <a:buNone/>
              <a:defRPr b="1" i="0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3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200"/>
              <a:buFont typeface="IBM Plex Sans KR Medium"/>
              <a:buNone/>
              <a:defRPr i="0" sz="1200">
                <a:solidFill>
                  <a:srgbClr val="1B1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>
  <p:cSld name="1_제목 및 내용">
    <p:bg>
      <p:bgPr>
        <a:solidFill>
          <a:srgbClr val="DEE0E6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336550" y="507835"/>
            <a:ext cx="8461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0728"/>
              </a:buClr>
              <a:buSzPts val="1500"/>
              <a:buFont typeface="Arial"/>
              <a:buNone/>
              <a:defRPr b="1" i="0" sz="1500">
                <a:solidFill>
                  <a:srgbClr val="030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336550" y="4839788"/>
            <a:ext cx="3086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600">
                <a:solidFill>
                  <a:srgbClr val="03072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120199" y="4839788"/>
            <a:ext cx="6777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i="0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i="0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i="0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i="0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i="0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i="0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i="0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i="0"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09">
          <p15:clr>
            <a:srgbClr val="FBAE40"/>
          </p15:clr>
        </p15:guide>
        <p15:guide id="3" pos="5551">
          <p15:clr>
            <a:srgbClr val="FBAE40"/>
          </p15:clr>
        </p15:guide>
        <p15:guide id="4" orient="horz" pos="259">
          <p15:clr>
            <a:srgbClr val="FBAE40"/>
          </p15:clr>
        </p15:guide>
        <p15:guide id="5" orient="horz" pos="140">
          <p15:clr>
            <a:srgbClr val="FBAE40"/>
          </p15:clr>
        </p15:guide>
        <p15:guide id="6" orient="horz" pos="311">
          <p15:clr>
            <a:srgbClr val="FBAE40"/>
          </p15:clr>
        </p15:guide>
        <p15:guide id="7" orient="horz" pos="30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지 - 제목만 5">
  <p:cSld name="제목만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10475" y="4924275"/>
            <a:ext cx="288000" cy="19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371075" y="4955771"/>
            <a:ext cx="2870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i="0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10475" y="4932175"/>
            <a:ext cx="288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9850" y="4959625"/>
            <a:ext cx="662161" cy="1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idx="2"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800"/>
              <a:buFont typeface="IBM Plex Sans KR"/>
              <a:buNone/>
              <a:defRPr b="1" i="0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3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200"/>
              <a:buFont typeface="IBM Plex Sans KR Medium"/>
              <a:buNone/>
              <a:defRPr i="0" sz="1200">
                <a:solidFill>
                  <a:srgbClr val="1B1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지 - 제목만 6">
  <p:cSld name="제목만_1_6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10475" y="4924275"/>
            <a:ext cx="288000" cy="19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371075" y="4955771"/>
            <a:ext cx="2870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i="0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10475" y="4932175"/>
            <a:ext cx="288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9850" y="4959625"/>
            <a:ext cx="662161" cy="1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2"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800"/>
              <a:buFont typeface="IBM Plex Sans KR"/>
              <a:buNone/>
              <a:defRPr b="1" i="0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3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200"/>
              <a:buFont typeface="IBM Plex Sans KR Medium"/>
              <a:buNone/>
              <a:defRPr i="0" sz="1200">
                <a:solidFill>
                  <a:srgbClr val="1B1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지 - 제목만 7">
  <p:cSld name="제목만_1_7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10475" y="4924275"/>
            <a:ext cx="288000" cy="19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371075" y="4955771"/>
            <a:ext cx="2870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i="0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10475" y="4932175"/>
            <a:ext cx="288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9850" y="4959625"/>
            <a:ext cx="662161" cy="1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idx="2"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800"/>
              <a:buFont typeface="IBM Plex Sans KR"/>
              <a:buNone/>
              <a:defRPr b="1" i="0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3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200"/>
              <a:buFont typeface="IBM Plex Sans KR Medium"/>
              <a:buNone/>
              <a:defRPr i="0" sz="1200">
                <a:solidFill>
                  <a:srgbClr val="1B1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TITLE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지 - 제목만">
  <p:cSld name="제목만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800"/>
              <a:buFont typeface="IBM Plex Sans KR"/>
              <a:buNone/>
              <a:defRPr b="1" i="0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200"/>
              <a:buFont typeface="IBM Plex Sans KR Medium"/>
              <a:buNone/>
              <a:defRPr i="0" sz="1200">
                <a:solidFill>
                  <a:srgbClr val="1B1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9pPr>
          </a:lstStyle>
          <a:p/>
        </p:txBody>
      </p:sp>
      <p:sp>
        <p:nvSpPr>
          <p:cNvPr id="23" name="Google Shape;23;p3"/>
          <p:cNvSpPr txBox="1"/>
          <p:nvPr/>
        </p:nvSpPr>
        <p:spPr>
          <a:xfrm>
            <a:off x="336550" y="4912363"/>
            <a:ext cx="3086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dk1"/>
                </a:solidFill>
              </a:rPr>
              <a:t>© 2024 Superb AI Inc.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 (fixed)">
  <p:cSld name="제목만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9143997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4756" y="4114800"/>
            <a:ext cx="319252" cy="10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336550" y="4912363"/>
            <a:ext cx="3086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dk1"/>
                </a:solidFill>
              </a:rPr>
              <a:t>© 2024 Superb AI Inc.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30" name="Google Shape;30;p4"/>
          <p:cNvSpPr txBox="1"/>
          <p:nvPr>
            <p:ph idx="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_dark (fixed)">
  <p:cSld name="CUSTOM_4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4756" y="4114800"/>
            <a:ext cx="319252" cy="10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/>
        </p:nvSpPr>
        <p:spPr>
          <a:xfrm>
            <a:off x="336550" y="4912363"/>
            <a:ext cx="3086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lt1"/>
                </a:solidFill>
              </a:rPr>
              <a:t>© 2024 Superb AI Inc.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 (dark)">
  <p:cSld name="CUSTOM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4756" y="4114800"/>
            <a:ext cx="319252" cy="10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336550" y="4912363"/>
            <a:ext cx="3086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lt1"/>
                </a:solidFill>
              </a:rPr>
              <a:t>© 2024 Superb AI Inc.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buNone/>
              <a:defRPr sz="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 (flexible)">
  <p:cSld name="CUSTOM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4756" y="4114800"/>
            <a:ext cx="319252" cy="10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336550" y="4912363"/>
            <a:ext cx="3086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dk1"/>
                </a:solidFill>
              </a:rPr>
              <a:t>© 2024 Superb AI Inc.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46" name="Google Shape;46;p7"/>
          <p:cNvSpPr txBox="1"/>
          <p:nvPr>
            <p:ph idx="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buNone/>
              <a:defRPr sz="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간지">
  <p:cSld name="CUSTOM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ctrTitle"/>
          </p:nvPr>
        </p:nvSpPr>
        <p:spPr>
          <a:xfrm>
            <a:off x="576282" y="2355572"/>
            <a:ext cx="7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b="1"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b="1"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b="1"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b="1"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b="1"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b="1"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b="1"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b="1"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ctrTitle"/>
          </p:nvPr>
        </p:nvSpPr>
        <p:spPr>
          <a:xfrm>
            <a:off x="576282" y="1655947"/>
            <a:ext cx="7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b="1" sz="3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b="1" sz="3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b="1" sz="3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b="1" sz="3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b="1" sz="3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b="1" sz="3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b="1" sz="3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"/>
              <a:buNone/>
              <a:defRPr b="1" sz="3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3" type="ctrTitle"/>
          </p:nvPr>
        </p:nvSpPr>
        <p:spPr>
          <a:xfrm>
            <a:off x="576279" y="3131405"/>
            <a:ext cx="77226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KR"/>
              <a:buNone/>
              <a:defRPr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KR"/>
              <a:buNone/>
              <a:defRPr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KR"/>
              <a:buNone/>
              <a:defRPr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KR"/>
              <a:buNone/>
              <a:defRPr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KR"/>
              <a:buNone/>
              <a:defRPr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KR"/>
              <a:buNone/>
              <a:defRPr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KR"/>
              <a:buNone/>
              <a:defRPr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KR"/>
              <a:buNone/>
              <a:defRPr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4756" y="4114800"/>
            <a:ext cx="319252" cy="10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336550" y="4912363"/>
            <a:ext cx="3086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dk1"/>
                </a:solidFill>
              </a:rPr>
              <a:t>© 2024 Superb AI Inc.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800" y="693418"/>
            <a:ext cx="1097280" cy="17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4126997"/>
            <a:ext cx="1828798" cy="4661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/>
        </p:nvSpPr>
        <p:spPr>
          <a:xfrm>
            <a:off x="336550" y="4912363"/>
            <a:ext cx="3086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00">
                <a:solidFill>
                  <a:schemeClr val="lt1"/>
                </a:solidFill>
              </a:rPr>
              <a:t>© 2024 Superb AI Inc.</a:t>
            </a:r>
            <a:endParaRPr b="1"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지 - 제목만 1">
  <p:cSld name="제목만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10475" y="4924275"/>
            <a:ext cx="288000" cy="19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371075" y="4955771"/>
            <a:ext cx="2870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i="0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PT Sans"/>
              <a:buNone/>
              <a:defRPr b="1" sz="6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10475" y="4932175"/>
            <a:ext cx="288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9850" y="4959625"/>
            <a:ext cx="662161" cy="1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>
            <p:ph idx="2"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800"/>
              <a:buFont typeface="IBM Plex Sans KR"/>
              <a:buNone/>
              <a:defRPr b="1" i="0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"/>
              <a:buNone/>
              <a:defRPr b="1" sz="1800">
                <a:latin typeface="IBM Plex Sans KR"/>
                <a:ea typeface="IBM Plex Sans KR"/>
                <a:cs typeface="IBM Plex Sans KR"/>
                <a:sym typeface="IBM Plex Sans KR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3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C1F"/>
              </a:buClr>
              <a:buSzPts val="1200"/>
              <a:buFont typeface="IBM Plex Sans KR Medium"/>
              <a:buNone/>
              <a:defRPr i="0" sz="1200">
                <a:solidFill>
                  <a:srgbClr val="1B1C1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KR Medium"/>
              <a:buNone/>
              <a:defRPr sz="1200">
                <a:latin typeface="IBM Plex Sans KR Medium"/>
                <a:ea typeface="IBM Plex Sans KR Medium"/>
                <a:cs typeface="IBM Plex Sans KR Medium"/>
                <a:sym typeface="IBM Plex Sans KR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KR"/>
              <a:buNone/>
              <a:defRPr b="0" i="0" sz="33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rgbClr val="000000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rgbClr val="000000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rgbClr val="000000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rgbClr val="000000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rgbClr val="000000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rgbClr val="000000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rgbClr val="000000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rgbClr val="000000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•"/>
              <a:defRPr b="0" i="0" sz="21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KR"/>
              <a:buChar char="•"/>
              <a:defRPr b="0" i="0" sz="15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Char char="•"/>
              <a:defRPr b="0" i="0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Char char="•"/>
              <a:defRPr b="0" i="0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Char char="•"/>
              <a:defRPr b="0" i="0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Char char="•"/>
              <a:defRPr b="0" i="0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Char char="•"/>
              <a:defRPr b="0" i="0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KR"/>
              <a:buChar char="•"/>
              <a:defRPr b="0" i="0" sz="14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900" u="none" cap="none" strike="noStrike">
                <a:solidFill>
                  <a:srgbClr val="888888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900" u="none" cap="none" strike="noStrike">
                <a:solidFill>
                  <a:srgbClr val="888888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thic A1 SemiBold"/>
              <a:buNone/>
              <a:defRPr b="0" i="0" sz="1400" u="none" cap="none" strike="noStrike">
                <a:solidFill>
                  <a:schemeClr val="dk1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Gothic A1 SemiBold"/>
                <a:ea typeface="Gothic A1 SemiBold"/>
                <a:cs typeface="Gothic A1 SemiBold"/>
                <a:sym typeface="Gothic A1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710803" y="1631226"/>
            <a:ext cx="7722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Industrial surface</a:t>
            </a:r>
            <a:endParaRPr b="1" sz="20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IBM Plex Sans KR"/>
              <a:buChar char="-"/>
            </a:pPr>
            <a:r>
              <a:rPr b="1" lang="ko-KR" sz="20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Labeling Guide</a:t>
            </a:r>
            <a:endParaRPr b="1" sz="20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711697" y="3593826"/>
            <a:ext cx="7722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F-4 김현아 장석환 홍유진</a:t>
            </a:r>
            <a:endParaRPr b="1" sz="28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28"/>
          <p:cNvSpPr txBox="1"/>
          <p:nvPr>
            <p:ph idx="2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/>
              <a:t>overlap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367450" y="834300"/>
            <a:ext cx="4456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overlap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: 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용접 라인의 가장자리가 과도하게 튀어나와 비정상적인 돌출 형태로 보이는 결함을 모두 포함하여 분류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400" y="604288"/>
            <a:ext cx="3132701" cy="197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400" y="2670850"/>
            <a:ext cx="3132701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538" y="1497300"/>
            <a:ext cx="4182025" cy="28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5010725" y="4579050"/>
            <a:ext cx="4456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작은 점이라도 돌출 형태로 보이는 결함이 있으면 라벨링 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2203425" y="4431875"/>
            <a:ext cx="1407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라벨링 예시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Sample Image - Normal Case</a:t>
            </a:r>
            <a:endParaRPr b="1" sz="1800">
              <a:solidFill>
                <a:srgbClr val="1B1C1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19" name="Google Shape;219;p29"/>
          <p:cNvSpPr txBox="1"/>
          <p:nvPr>
            <p:ph idx="2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/>
              <a:t>slag-inclusion</a:t>
            </a:r>
            <a:endParaRPr/>
          </a:p>
        </p:txBody>
      </p:sp>
      <p:sp>
        <p:nvSpPr>
          <p:cNvPr id="220" name="Google Shape;220;p29"/>
          <p:cNvSpPr txBox="1"/>
          <p:nvPr/>
        </p:nvSpPr>
        <p:spPr>
          <a:xfrm>
            <a:off x="237325" y="1022525"/>
            <a:ext cx="35871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Slag-inclusion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: 용접선 표면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에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 흰색 영역이 용접선과 육안으로 구분 가능한 결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함을 모두 포함하여 분류 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712" y="509650"/>
            <a:ext cx="2794892" cy="18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712" y="2467971"/>
            <a:ext cx="2794891" cy="187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600" y="1619525"/>
            <a:ext cx="4453075" cy="25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1490013" y="4256625"/>
            <a:ext cx="1407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라벨링 예시 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5162825" y="4383175"/>
            <a:ext cx="287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용접선과 구분되고 육안으로 식별 가능한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흰색 영역은 모두 라벨링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Sample Image - Normal Case</a:t>
            </a:r>
            <a:endParaRPr b="1" sz="1800">
              <a:solidFill>
                <a:srgbClr val="1B1C1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30"/>
          <p:cNvSpPr txBox="1"/>
          <p:nvPr>
            <p:ph idx="2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/>
              <a:t>broken-arc</a:t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237325" y="1022525"/>
            <a:ext cx="4456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broken-arc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: 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용접 라인이 흰색 영역으로 단절된 것처럼 보이는 결함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500" y="367475"/>
            <a:ext cx="2917976" cy="198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500" y="2437333"/>
            <a:ext cx="2917949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74" y="1502650"/>
            <a:ext cx="4273500" cy="291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/>
        </p:nvSpPr>
        <p:spPr>
          <a:xfrm>
            <a:off x="1761625" y="4419600"/>
            <a:ext cx="1407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라벨링 예시 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5511149" y="4419600"/>
            <a:ext cx="376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흰 색 영역이 육안으로 식별 가능하며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용접선이 불완전 한 것 같아 보이면 라벨링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Sample Image - Normal Case</a:t>
            </a:r>
            <a:endParaRPr b="1" sz="1800">
              <a:solidFill>
                <a:srgbClr val="1B1C1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31"/>
          <p:cNvSpPr txBox="1"/>
          <p:nvPr>
            <p:ph idx="2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/>
              <a:t>air-hole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237325" y="1022525"/>
            <a:ext cx="4456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air-hole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: 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용접 라인 상에 작은 흰색 점이 최소 1개 이상 분포하는 결함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49" y="1502650"/>
            <a:ext cx="4386950" cy="29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426" y="467850"/>
            <a:ext cx="2751174" cy="198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4425" y="2516293"/>
            <a:ext cx="2751171" cy="1980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1761625" y="4447125"/>
            <a:ext cx="1407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라벨링 예시 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Sample Image - Normal Case</a:t>
            </a:r>
            <a:endParaRPr b="1" sz="1800">
              <a:solidFill>
                <a:srgbClr val="1B1C1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200075" y="4488525"/>
            <a:ext cx="2975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최소 1개 이상 흰 색 점이 육안으로 식별 가능하면 모두 라벨링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32"/>
          <p:cNvSpPr txBox="1"/>
          <p:nvPr>
            <p:ph idx="2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/>
              <a:t>unfused</a:t>
            </a:r>
            <a:endParaRPr/>
          </a:p>
        </p:txBody>
      </p:sp>
      <p:sp>
        <p:nvSpPr>
          <p:cNvPr id="259" name="Google Shape;259;p32"/>
          <p:cNvSpPr txBox="1"/>
          <p:nvPr/>
        </p:nvSpPr>
        <p:spPr>
          <a:xfrm>
            <a:off x="237325" y="1022525"/>
            <a:ext cx="4456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unfused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: 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용접 라인의 움푹 파인 부분이 약하게 나타나는 결함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577" y="561175"/>
            <a:ext cx="2762248" cy="196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575" y="2622706"/>
            <a:ext cx="2762248" cy="196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725" y="1472175"/>
            <a:ext cx="4456201" cy="304165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1756825" y="4590025"/>
            <a:ext cx="1407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라벨링 예시 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Sample Image - Normal Case</a:t>
            </a:r>
            <a:endParaRPr b="1" sz="1800">
              <a:solidFill>
                <a:srgbClr val="1B1C1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5319575" y="4590025"/>
            <a:ext cx="2869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용접선 바깥부분에 육안으로 식별 가능한 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흰색 영역 모두 라벨링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Sample Image - Edge Case</a:t>
            </a:r>
            <a:endParaRPr/>
          </a:p>
        </p:txBody>
      </p:sp>
      <p:sp>
        <p:nvSpPr>
          <p:cNvPr id="272" name="Google Shape;272;p33"/>
          <p:cNvSpPr txBox="1"/>
          <p:nvPr>
            <p:ph idx="2" type="title"/>
          </p:nvPr>
        </p:nvSpPr>
        <p:spPr>
          <a:xfrm>
            <a:off x="149050" y="643548"/>
            <a:ext cx="8264700" cy="8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/>
              <a:t>파일이 손상되어 열리지 않는 경우, 그 파일을 라벨링 예외 처리하고 관리자(팀장)에게 보고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/>
              <a:t>육안으로 식별이 전혀 불가능한 경우, 해당 이미지는 라벨링 예외 처리하고 관리자(팀장)에게 보고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-KR"/>
              <a:t>클래스가 같은 결함의 라벨링 영역이 겹치는 경우, 둘을 합쳐 라벨링하지 않고 각각 다른 ID로 라벨링</a:t>
            </a:r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1024650" y="4133350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IBM Plex Sans KR"/>
                <a:ea typeface="IBM Plex Sans KR"/>
                <a:cs typeface="IBM Plex Sans KR"/>
                <a:sym typeface="IBM Plex Sans KR"/>
              </a:rPr>
              <a:t>1.예시 사진</a:t>
            </a:r>
            <a:r>
              <a:rPr lang="ko-KR" sz="80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sz="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75" y="1675050"/>
            <a:ext cx="2977025" cy="24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500" y="1675050"/>
            <a:ext cx="3647451" cy="245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 txBox="1"/>
          <p:nvPr/>
        </p:nvSpPr>
        <p:spPr>
          <a:xfrm>
            <a:off x="4140000" y="4116854"/>
            <a:ext cx="8640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IBM Plex Sans KR"/>
                <a:ea typeface="IBM Plex Sans KR"/>
                <a:cs typeface="IBM Plex Sans KR"/>
                <a:sym typeface="IBM Plex Sans KR"/>
              </a:rPr>
              <a:t>2</a:t>
            </a:r>
            <a:r>
              <a:rPr lang="ko-KR" sz="800">
                <a:latin typeface="IBM Plex Sans KR"/>
                <a:ea typeface="IBM Plex Sans KR"/>
                <a:cs typeface="IBM Plex Sans KR"/>
                <a:sym typeface="IBM Plex Sans KR"/>
              </a:rPr>
              <a:t>.예시 사진</a:t>
            </a:r>
            <a:endParaRPr sz="8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358150" y="1767850"/>
            <a:ext cx="438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811550" y="705750"/>
            <a:ext cx="7488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목차</a:t>
            </a:r>
            <a:r>
              <a:rPr b="1" lang="ko-KR" sz="24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endParaRPr b="1" sz="24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811550" y="1352150"/>
            <a:ext cx="7488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BM Plex Sans KR Medium"/>
              <a:buChar char="-"/>
            </a:pPr>
            <a:r>
              <a:rPr lang="ko-KR">
                <a:solidFill>
                  <a:srgbClr val="F3F3F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Project Specs</a:t>
            </a:r>
            <a:endParaRPr>
              <a:solidFill>
                <a:srgbClr val="F3F3F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BM Plex Sans KR Medium"/>
              <a:buChar char="-"/>
            </a:pPr>
            <a:r>
              <a:rPr lang="ko-KR">
                <a:solidFill>
                  <a:srgbClr val="F3F3F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Overview</a:t>
            </a:r>
            <a:endParaRPr>
              <a:solidFill>
                <a:srgbClr val="F3F3F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BM Plex Sans KR Medium"/>
              <a:buChar char="-"/>
            </a:pPr>
            <a:r>
              <a:rPr lang="ko-KR">
                <a:solidFill>
                  <a:srgbClr val="F3F3F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Label Specs</a:t>
            </a:r>
            <a:endParaRPr>
              <a:solidFill>
                <a:srgbClr val="F3F3F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BM Plex Sans KR Medium"/>
              <a:buChar char="-"/>
            </a:pPr>
            <a:r>
              <a:rPr lang="ko-KR">
                <a:solidFill>
                  <a:srgbClr val="F3F3F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Sample Image - Normal Case</a:t>
            </a:r>
            <a:endParaRPr>
              <a:solidFill>
                <a:srgbClr val="F3F3F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IBM Plex Sans KR Medium"/>
              <a:buChar char="-"/>
            </a:pPr>
            <a:r>
              <a:rPr lang="ko-KR">
                <a:solidFill>
                  <a:srgbClr val="F3F3F3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Sample Image - Edge Case</a:t>
            </a:r>
            <a:endParaRPr>
              <a:solidFill>
                <a:srgbClr val="F3F3F3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Project Specs</a:t>
            </a:r>
            <a:endParaRPr/>
          </a:p>
        </p:txBody>
      </p:sp>
      <p:graphicFrame>
        <p:nvGraphicFramePr>
          <p:cNvPr id="136" name="Google Shape;136;p21"/>
          <p:cNvGraphicFramePr/>
          <p:nvPr/>
        </p:nvGraphicFramePr>
        <p:xfrm>
          <a:off x="0" y="13001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{42177341-4651-4136-B4E8-DCC2B5081836}</a:tableStyleId>
              </a:tblPr>
              <a:tblGrid>
                <a:gridCol w="1147150"/>
                <a:gridCol w="3184875"/>
                <a:gridCol w="4811975"/>
              </a:tblGrid>
              <a:tr h="266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Item</a:t>
                      </a:r>
                      <a:endParaRPr b="1"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Contents</a:t>
                      </a:r>
                      <a:endParaRPr b="1"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Misc</a:t>
                      </a:r>
                      <a:endParaRPr b="1"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Data Type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Image(jpg)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이미지/비디오 등 데이터 포맷에 대한 항목입니다.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91425" marL="9142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Data Amount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772장</a:t>
                      </a:r>
                      <a:b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</a:b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- 배치 1 : 100장 (~12.04까지)</a:t>
                      </a:r>
                      <a:b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</a:b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- 배치 2 :  672장 (~12.06까지)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본 프로젝트를 통해 구축해야하는 최종 목표량과 각 Object-class별 목표량을 작성해주세요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91425" marL="9142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Expected Labeling Unit per Data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</a:t>
                      </a: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~7개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데이터 한 장/편 당 예상되는 라벨링 단위의 수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예상 최소~최대값을 기재해주시면 일정을 산정하기 위한 수치로 이용됩니다.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91425" marL="9142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Brief Description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주어진 이미지에서 객체를 Segmentation 하는 것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- 제품 표면 마감 미흡 요</a:t>
                      </a: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소</a:t>
                      </a: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에 대한 segmentation 진행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본 데이터 프로젝트를 기반으로 개발하고자 AI서비스의 기능을 1~2줄로 작성해주세요. 이는 프로젝트를 참여하시는 분들께 업무에 대한 이해도를 함양시켜 품질 향상에 도움을 줄 것입니다.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91425" marL="9142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종료 희망 날짜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- 배치 1 : ~12.04</a:t>
                      </a:r>
                      <a:b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</a:b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- 배치 2 :  ~12.06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희망 종료일(최종 납품일)에 대한 항목입니다.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91425" marL="9142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Customer Guideline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5-15p 참고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작업에 대한 설명을 시각자료로 안내하기 위함입니다.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가이드라인에는 작업결과물의 예시이미지와 Edge Case 이미지를 포함합니다.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91425" marL="9142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Data Collection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고객사 보유, 제공 완료 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Labeling을 할 데이터에 대한 항목입니다.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아래 3가지에서 해당되는 부분을 알맞게 기재해주세요.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1. Labeling을 할 데이터를 보유하고 있는 경우 '보유'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2. Labeling을 할 데이터를 수집해야 하는 경우 '수집 예정'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3. Labeling을 할 데이터 수집을 의뢰하셨거나, 의뢰하고 싶은 경우 '수집필요'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9050" marB="19050" marR="91425" marL="91425" anchor="ctr">
                    <a:lnL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" name="Google Shape;141;p22"/>
          <p:cNvGraphicFramePr/>
          <p:nvPr/>
        </p:nvGraphicFramePr>
        <p:xfrm>
          <a:off x="0" y="8647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{42177341-4651-4136-B4E8-DCC2B5081836}</a:tableStyleId>
              </a:tblPr>
              <a:tblGrid>
                <a:gridCol w="1147150"/>
                <a:gridCol w="3175850"/>
                <a:gridCol w="4821000"/>
              </a:tblGrid>
              <a:tr h="25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Item</a:t>
                      </a:r>
                      <a:endParaRPr b="1"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Contents</a:t>
                      </a:r>
                      <a:endParaRPr b="1"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Misc</a:t>
                      </a:r>
                      <a:endParaRPr b="1"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94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>
                          <a:solidFill>
                            <a:srgbClr val="FF0000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*</a:t>
                      </a: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Annotation Type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     7종 전부 Bounding Box로 라벨링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라벨링하게 되는 단위에 대한 항목입니다.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1. Bounding Box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2. Polygon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3. Image Classification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4. Key-point : 키포인트 스펙도 함께 작성해주세요.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5. 기타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5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300">
                          <a:solidFill>
                            <a:srgbClr val="FF0000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*</a:t>
                      </a: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Class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88900" lvl="0" marL="2413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Font typeface="IBM Plex Sans KR"/>
                        <a:buAutoNum type="arabicPeriod"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bite-edge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88900" lvl="0" marL="2413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Font typeface="IBM Plex Sans KR"/>
                        <a:buAutoNum type="arabicPeriod"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crack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88900" lvl="0" marL="2413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Font typeface="IBM Plex Sans KR"/>
                        <a:buAutoNum type="arabicPeriod"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overlap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88900" lvl="0" marL="2413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Font typeface="IBM Plex Sans KR"/>
                        <a:buAutoNum type="arabicPeriod"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slag-inclusion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88900" lvl="0" marL="2413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Font typeface="IBM Plex Sans KR"/>
                        <a:buAutoNum type="arabicPeriod"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broken-arc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88900" lvl="0" marL="2413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Font typeface="IBM Plex Sans KR"/>
                        <a:buAutoNum type="arabicPeriod"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air-hole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-88900" lvl="0" marL="2413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Font typeface="IBM Plex Sans KR"/>
                        <a:buAutoNum type="arabicPeriod"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unfused</a:t>
                      </a:r>
                      <a:endParaRPr sz="5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이미지에서 찾고자 하는 객체의 이름입니다.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자동차, 사람, 동물, 신호등, 버스 등등이 속합니다.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59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Property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88900" lvl="0" marL="2413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Font typeface="IBM Plex Sans KR"/>
                        <a:buAutoNum type="arabicPeriod"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없음</a:t>
                      </a:r>
                      <a:endParaRPr b="1"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찾고자 하는 객체가 가지고 있어야 하는 속성입니다.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title과 선택지(meta 정보에 포함되는 항목)로 이루어져 있습니다.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예시에서는 Broken이 title이며, Yes와 No가 선택지에 해당됩니다.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사용사례로는 자동차를 Detection 하고 사람이 승차해있는 경우를 속성으로 지정하기도 합니다.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기재되어있지 않는경우 별도의 종속된 속성은 없다고 간주됩니다.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5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Misc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종류가 같은 라벨링 두 개 이상이 겹쳐졌다고 판단 될 경우에도 따로  라벨링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Edge case 등 특이 요청사항이 있을 경우 기재해주세요.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0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Contact Info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김현아/팀장/sjajmh6612@naver.com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장석환/팀원/henvel@naver.com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홍유진/팀원/yujinhong33@naver.com</a:t>
                      </a:r>
                      <a:endParaRPr sz="800">
                        <a:solidFill>
                          <a:srgbClr val="0000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홍길동</a:t>
                      </a:r>
                      <a:r>
                        <a:rPr lang="ko-KR" sz="8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 박사 / 연구원 / </a:t>
                      </a:r>
                      <a:endParaRPr sz="8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38800" marB="3880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2" name="Google Shape;142;p22"/>
          <p:cNvSpPr txBox="1"/>
          <p:nvPr/>
        </p:nvSpPr>
        <p:spPr>
          <a:xfrm>
            <a:off x="7180800" y="625360"/>
            <a:ext cx="19632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rgbClr val="FF0000"/>
                </a:solidFill>
                <a:highlight>
                  <a:srgbClr val="FFFF00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*</a:t>
            </a:r>
            <a:r>
              <a:rPr lang="ko-KR" sz="800">
                <a:highlight>
                  <a:srgbClr val="FFFF00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는 필수항목입니다.</a:t>
            </a:r>
            <a:endParaRPr sz="800">
              <a:highlight>
                <a:srgbClr val="FFFF00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Project Specs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Overview</a:t>
            </a:r>
            <a:endParaRPr/>
          </a:p>
        </p:txBody>
      </p:sp>
      <p:sp>
        <p:nvSpPr>
          <p:cNvPr id="150" name="Google Shape;150;p23"/>
          <p:cNvSpPr txBox="1"/>
          <p:nvPr>
            <p:ph idx="2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/>
              <a:t>제품 표면의 결함을 탐지하는 AI를 위한 라벨링 작업</a:t>
            </a:r>
            <a:endParaRPr/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0" y="4289024"/>
            <a:ext cx="9144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생산(용접) 공정 중 발생한 제품 표면 결함 탐지</a:t>
            </a:r>
            <a:r>
              <a:rPr lang="ko-KR" sz="1200">
                <a:solidFill>
                  <a:srgbClr val="000000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AI를 개발하고자 함</a:t>
            </a:r>
            <a:endParaRPr sz="1200">
              <a:solidFill>
                <a:srgbClr val="000000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25" y="1144088"/>
            <a:ext cx="4168425" cy="2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700" y="1140545"/>
            <a:ext cx="1925224" cy="131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693" y="2614762"/>
            <a:ext cx="1925243" cy="13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Overview</a:t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526050" y="1009877"/>
            <a:ext cx="8091900" cy="293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526050" y="4106791"/>
            <a:ext cx="8091900" cy="683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원본 데이터는 용접 후 표면 확대 사진 중심으로 구성되어 있음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50" y="1694175"/>
            <a:ext cx="3721926" cy="16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350" y="1719000"/>
            <a:ext cx="3608944" cy="158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idx="2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/>
              <a:t>이미지 원</a:t>
            </a:r>
            <a:r>
              <a:rPr lang="ko-KR"/>
              <a:t>본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257175" y="235750"/>
            <a:ext cx="8264700" cy="27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Labeling Specs</a:t>
            </a:r>
            <a:endParaRPr/>
          </a:p>
        </p:txBody>
      </p:sp>
      <p:sp>
        <p:nvSpPr>
          <p:cNvPr id="173" name="Google Shape;173;p25"/>
          <p:cNvSpPr txBox="1"/>
          <p:nvPr>
            <p:ph idx="2" type="title"/>
          </p:nvPr>
        </p:nvSpPr>
        <p:spPr>
          <a:xfrm>
            <a:off x="257175" y="800606"/>
            <a:ext cx="8264700" cy="1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/>
              <a:t>라벨링하는 객체에 대한 정보는 아래 예시와 같이 가이드라인에 작성됩니다.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4" name="Google Shape;174;p25"/>
          <p:cNvGraphicFramePr/>
          <p:nvPr/>
        </p:nvGraphicFramePr>
        <p:xfrm>
          <a:off x="421450" y="13564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{73B76537-B645-43E5-B0A1-D3D40586463A}</a:tableStyleId>
              </a:tblPr>
              <a:tblGrid>
                <a:gridCol w="633550"/>
                <a:gridCol w="983725"/>
                <a:gridCol w="1248875"/>
                <a:gridCol w="880750"/>
                <a:gridCol w="4495400"/>
              </a:tblGrid>
              <a:tr h="11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1000">
                          <a:solidFill>
                            <a:srgbClr val="FFFF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Group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*</a:t>
                      </a:r>
                      <a:r>
                        <a:rPr b="1" lang="ko-KR" sz="1000">
                          <a:highlight>
                            <a:srgbClr val="FFFF00"/>
                          </a:highlight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Class</a:t>
                      </a:r>
                      <a:endParaRPr b="1" sz="1000" u="none" cap="none" strike="noStrike">
                        <a:highlight>
                          <a:srgbClr val="FFFF00"/>
                        </a:highlight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*</a:t>
                      </a:r>
                      <a:r>
                        <a:rPr b="1" lang="ko-KR" sz="1000">
                          <a:highlight>
                            <a:srgbClr val="FFFF00"/>
                          </a:highlight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Annotation type</a:t>
                      </a:r>
                      <a:endParaRPr b="1" sz="1000">
                        <a:highlight>
                          <a:srgbClr val="FFFF00"/>
                        </a:highlight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1000">
                          <a:solidFill>
                            <a:srgbClr val="FFFF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Property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1000">
                          <a:solidFill>
                            <a:srgbClr val="FFFF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부가</a:t>
                      </a:r>
                      <a:r>
                        <a:rPr b="1" lang="ko-KR" sz="1000" u="none" cap="none" strike="noStrike">
                          <a:solidFill>
                            <a:srgbClr val="FFFFFF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설명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38650">
                <a:tc row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bite-edge</a:t>
                      </a:r>
                      <a:endParaRPr sz="1000" u="none" cap="none" strike="noStrik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bounding box</a:t>
                      </a:r>
                      <a:endParaRPr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999999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없음</a:t>
                      </a:r>
                      <a:endParaRPr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이미지 상 라인 부분에서 움푹 파인 부분이 뚜렷하게 보이는 정도</a:t>
                      </a:r>
                      <a:endParaRPr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8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crack</a:t>
                      </a:r>
                      <a:endParaRPr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bounding box</a:t>
                      </a:r>
                      <a:endParaRPr/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999999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없음</a:t>
                      </a:r>
                      <a:endParaRPr sz="1000" u="none" cap="none" strike="noStrike">
                        <a:solidFill>
                          <a:srgbClr val="999999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이미지 상 라인 부분에 흰색 선 모양의 균열이 보이는 </a:t>
                      </a: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정도</a:t>
                      </a:r>
                      <a:endParaRPr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86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overlap</a:t>
                      </a:r>
                      <a:endParaRPr sz="1000" u="none" cap="none" strike="noStrik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bounding box</a:t>
                      </a:r>
                      <a:endParaRPr/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999999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없음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이미지 상 라인 부분에 돌출 형태의 결함이 튀어나와 보이는 정도</a:t>
                      </a:r>
                      <a:endParaRPr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86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slag-inclusion</a:t>
                      </a:r>
                      <a:endParaRPr sz="1000" u="none" cap="none" strike="noStrik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bounding box</a:t>
                      </a:r>
                      <a:endParaRPr/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999999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없음</a:t>
                      </a:r>
                      <a:endParaRPr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이미지 상 라인 부분에  흰색 점이 라인과 구별되게 보이는 정도</a:t>
                      </a:r>
                      <a:endParaRPr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6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broken-arc</a:t>
                      </a:r>
                      <a:endParaRPr sz="1000" u="none" cap="none" strike="noStrik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bounding box</a:t>
                      </a:r>
                      <a:endParaRPr/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999999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없음</a:t>
                      </a:r>
                      <a:endParaRPr sz="1000">
                        <a:solidFill>
                          <a:srgbClr val="000000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이미지 상 라인 부분에 흰색 영역으로 1/4이상 용접선이 절단된 것처럼 보이는 정도</a:t>
                      </a:r>
                      <a:endParaRPr sz="1000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6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air-hole</a:t>
                      </a:r>
                      <a:endParaRPr sz="1000" u="none" cap="none" strike="noStrik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bounding box</a:t>
                      </a:r>
                      <a:endParaRPr/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999999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없음</a:t>
                      </a:r>
                      <a:endParaRPr sz="1000">
                        <a:solidFill>
                          <a:srgbClr val="000000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이미지 상 라인 부분에 작은 흰색 점이 최소 1개 이상 보이는 정도</a:t>
                      </a:r>
                      <a:endParaRPr sz="1000">
                        <a:solidFill>
                          <a:srgbClr val="999999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000"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unfused</a:t>
                      </a:r>
                      <a:endParaRPr sz="1000" u="none" cap="none" strike="noStrike"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bounding box</a:t>
                      </a:r>
                      <a:endParaRPr/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999999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없음</a:t>
                      </a:r>
                      <a:endParaRPr sz="1000" u="none" cap="none" strike="noStrike">
                        <a:solidFill>
                          <a:srgbClr val="999999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IBM Plex Sans KR"/>
                          <a:ea typeface="IBM Plex Sans KR"/>
                          <a:cs typeface="IBM Plex Sans KR"/>
                          <a:sym typeface="IBM Plex Sans KR"/>
                        </a:rPr>
                        <a:t>이미지 상 라인 부분에서 움푹 파인 부분이 약하게 보이는 정도 </a:t>
                      </a:r>
                      <a:endParaRPr sz="1000">
                        <a:solidFill>
                          <a:schemeClr val="dk1"/>
                        </a:solidFill>
                        <a:latin typeface="IBM Plex Sans KR"/>
                        <a:ea typeface="IBM Plex Sans KR"/>
                        <a:cs typeface="IBM Plex Sans KR"/>
                        <a:sym typeface="IBM Plex Sans KR"/>
                      </a:endParaRPr>
                    </a:p>
                  </a:txBody>
                  <a:tcPr marT="101575" marB="10157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p26"/>
          <p:cNvSpPr txBox="1"/>
          <p:nvPr>
            <p:ph idx="2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/>
              <a:t>bite-edge</a:t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392725" y="932671"/>
            <a:ext cx="42264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bite-edge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: </a:t>
            </a: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이미지 상 용접 라인의 가장자리 부분이 움푹 들어간 형태로 나타나는 결함을 모두 포함하여 분류 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950" y="388175"/>
            <a:ext cx="3310076" cy="19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950" y="2499325"/>
            <a:ext cx="3310074" cy="18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00" y="1655951"/>
            <a:ext cx="3821000" cy="26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1858400" y="4311650"/>
            <a:ext cx="28275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라벨링 예시 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5287400" y="4464050"/>
            <a:ext cx="26349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움푹 파여서 육안으로 식별 가능한 곳은 모두 라벨링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Sample Image - Normal Case</a:t>
            </a:r>
            <a:endParaRPr b="1" sz="1800">
              <a:solidFill>
                <a:srgbClr val="1B1C1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251975" y="4912375"/>
            <a:ext cx="548700" cy="20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p27"/>
          <p:cNvSpPr txBox="1"/>
          <p:nvPr>
            <p:ph idx="2" type="title"/>
          </p:nvPr>
        </p:nvSpPr>
        <p:spPr>
          <a:xfrm>
            <a:off x="257175" y="655806"/>
            <a:ext cx="8264700" cy="1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-KR"/>
              <a:t>crack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391400" y="926400"/>
            <a:ext cx="4743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crack : 금속 표면에 생긴 흰색 선 모양의 균열로 보이는 결함을 모두 포함하여 분류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88" y="1609925"/>
            <a:ext cx="3774075" cy="270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125" y="655800"/>
            <a:ext cx="2643299" cy="1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1858400" y="4311650"/>
            <a:ext cx="28275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IBM Plex Sans KR"/>
                <a:ea typeface="IBM Plex Sans KR"/>
                <a:cs typeface="IBM Plex Sans KR"/>
                <a:sym typeface="IBM Plex Sans KR"/>
              </a:rPr>
              <a:t>라벨링 예시 </a:t>
            </a:r>
            <a:endParaRPr sz="12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125" y="2742275"/>
            <a:ext cx="2643299" cy="1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5207599" y="4549675"/>
            <a:ext cx="269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용접선 위에 흰색 실선이 육안으로 식별 가능한 경우 모두 라벨링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257175" y="235750"/>
            <a:ext cx="826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1B1C1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Sample Image - Normal Case</a:t>
            </a:r>
            <a:endParaRPr b="1" sz="1800">
              <a:solidFill>
                <a:srgbClr val="1B1C1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